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7" r:id="rId11"/>
    <p:sldId id="278" r:id="rId12"/>
    <p:sldId id="279" r:id="rId13"/>
    <p:sldId id="280" r:id="rId14"/>
    <p:sldId id="281" r:id="rId15"/>
    <p:sldId id="270" r:id="rId16"/>
    <p:sldId id="283" r:id="rId17"/>
    <p:sldId id="271" r:id="rId18"/>
    <p:sldId id="272" r:id="rId19"/>
    <p:sldId id="274" r:id="rId20"/>
    <p:sldId id="275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EA"/>
    <a:srgbClr val="D1FFF4"/>
    <a:srgbClr val="65C4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6556CB05-DE2E-44B6-BCFF-D1F5F9BD9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fld id="{0BAB5C03-D3B9-42F4-98F7-9DB1E3385E33}" type="slidenum">
              <a:rPr lang="en-US" sz="1200" b="0">
                <a:latin typeface="Arial" charset="0"/>
              </a:rPr>
              <a:pPr/>
              <a:t>1</a:t>
            </a:fld>
            <a:endParaRPr lang="en-US" sz="1200" b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fld id="{EEA55DC8-82E5-48BE-9FC2-287BA358296B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4881-F3B4-4D59-82DC-5C3463387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F6F91-8349-424E-8015-AE47740AC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00E01-9AC0-4AC8-86AF-DE5CEB92D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347B8-D4AB-4131-958E-8EA895ACE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A0410-9A37-4F81-BFA7-04A1BD4B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FF5BD-17F4-4D91-8953-8C41519C7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8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65176-0DFD-4F24-968F-3AD83FE53B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D8A57-5003-490D-898A-000FE1448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1CD1F-1576-44A3-945C-96FF021F3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6E38A-9B1C-4F42-A9E4-0F82D223D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2A821-EB54-48AA-822D-A2E9038D7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9BFBD-37FD-4251-887F-C8E41A577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5603" name="Freeform 1027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4" name="Freeform 1028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 1029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1030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607" name="Freeform 1031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Freeform 1032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Freeform 1033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Freeform 1034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Freeform 1035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Freeform 1036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Freeform 1037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1038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Freeform 1039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Freeform 1040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Freeform 1041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1042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1043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0" name="Freeform 1044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1045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1046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1047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1048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1049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1050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1051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1052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sp>
          <p:nvSpPr>
            <p:cNvPr id="25629" name="Line 1053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sp>
          <p:nvSpPr>
            <p:cNvPr id="25630" name="Line 1054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grpSp>
          <p:nvGrpSpPr>
            <p:cNvPr id="1047" name="Group 1055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632" name="Line 1056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5633" name="Line 1057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5634" name="Line 1058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5635" name="Line 1059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  <p:sp>
            <p:nvSpPr>
              <p:cNvPr id="25636" name="Line 106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-108" charset="0"/>
                  <a:ea typeface="+mn-ea"/>
                </a:endParaRPr>
              </a:p>
            </p:txBody>
          </p:sp>
        </p:grpSp>
        <p:sp>
          <p:nvSpPr>
            <p:cNvPr id="25637" name="Line 1061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  <p:sp>
          <p:nvSpPr>
            <p:cNvPr id="25638" name="Line 1062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-108" charset="0"/>
                <a:ea typeface="+mn-ea"/>
              </a:endParaRPr>
            </a:p>
          </p:txBody>
        </p:sp>
      </p:grpSp>
      <p:sp>
        <p:nvSpPr>
          <p:cNvPr id="25639" name="Rectangle 106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40" name="Rectangle 10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41" name="Rectangle 10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42" name="Rectangle 10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8BC092-BC00-4E99-882A-E3316CE9C9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43" name="Rectangle 10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upload.wikimedia.org/wikipedia/commons/2/26/Mug_and_Torus_morph.gi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%C3%B6bius_stri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geom.uiuc.edu/~banchoff/Klein4D/KB-Rot3D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Line?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 Brief Overview of: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Dimension</a:t>
            </a:r>
          </a:p>
        </p:txBody>
      </p:sp>
      <p:sp>
        <p:nvSpPr>
          <p:cNvPr id="34819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34290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We normally think of </a:t>
            </a:r>
            <a:r>
              <a:rPr lang="en-US" i="1" smtClean="0">
                <a:effectLst/>
              </a:rPr>
              <a:t>dimension</a:t>
            </a:r>
            <a:r>
              <a:rPr lang="en-US" smtClean="0">
                <a:effectLst/>
              </a:rPr>
              <a:t> as either 1D, 2D, or 3D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7910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88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How Long is a Coastline?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276600"/>
            <a:ext cx="822960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The length of a coastline depends on how long your ruler is</a:t>
            </a:r>
          </a:p>
          <a:p>
            <a:r>
              <a:rPr lang="en-US" dirty="0" smtClean="0">
                <a:effectLst/>
              </a:rPr>
              <a:t>The ruler on the left measures a 6 unit coastline</a:t>
            </a:r>
          </a:p>
          <a:p>
            <a:r>
              <a:rPr lang="en-US" dirty="0" smtClean="0">
                <a:effectLst/>
              </a:rPr>
              <a:t>The </a:t>
            </a:r>
            <a:r>
              <a:rPr lang="en-US" dirty="0" smtClean="0">
                <a:effectLst/>
              </a:rPr>
              <a:t>ruler </a:t>
            </a:r>
            <a:r>
              <a:rPr lang="en-US" dirty="0" smtClean="0">
                <a:effectLst/>
              </a:rPr>
              <a:t>on the right, half the size, measures a 7.5 unit coastline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5148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6096000" cy="113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Fractal Dimension</a:t>
            </a:r>
          </a:p>
        </p:txBody>
      </p:sp>
      <p:sp>
        <p:nvSpPr>
          <p:cNvPr id="36867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smtClean="0">
                <a:effectLst/>
              </a:rPr>
              <a:t>For any specific coastline, </a:t>
            </a:r>
            <a:r>
              <a:rPr lang="en-US" sz="2800" i="1" smtClean="0">
                <a:effectLst/>
              </a:rPr>
              <a:t>s</a:t>
            </a:r>
            <a:r>
              <a:rPr lang="en-US" sz="2800" smtClean="0">
                <a:effectLst/>
              </a:rPr>
              <a:t> is the length of the rule and </a:t>
            </a:r>
            <a:r>
              <a:rPr lang="en-US" sz="2800" i="1" smtClean="0">
                <a:effectLst/>
              </a:rPr>
              <a:t>L</a:t>
            </a:r>
            <a:r>
              <a:rPr lang="en-US" sz="2800" smtClean="0">
                <a:effectLst/>
              </a:rPr>
              <a:t>(</a:t>
            </a:r>
            <a:r>
              <a:rPr lang="en-US" sz="2800" i="1" smtClean="0">
                <a:effectLst/>
              </a:rPr>
              <a:t>s</a:t>
            </a:r>
            <a:r>
              <a:rPr lang="en-US" sz="2800" smtClean="0">
                <a:effectLst/>
              </a:rPr>
              <a:t>) is the length measured by the ruler. A log/log plot gives a straight line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8152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9"/>
          <p:cNvSpPr>
            <a:spLocks noChangeAspect="1" noChangeArrowheads="1"/>
          </p:cNvSpPr>
          <p:nvPr/>
        </p:nvSpPr>
        <p:spPr bwMode="auto">
          <a:xfrm>
            <a:off x="304800" y="5181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b="0"/>
              <a:t>The steeper the line, the rougher the coast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b="0"/>
              <a:t>The </a:t>
            </a:r>
            <a:r>
              <a:rPr lang="en-US" sz="2400" b="0" i="1"/>
              <a:t>fractal dimension</a:t>
            </a:r>
            <a:r>
              <a:rPr lang="en-US" sz="2400" b="0"/>
              <a:t> of a coast is (1 - slope 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b="0"/>
              <a:t>The steeper the slope, the rougher the coastline</a:t>
            </a:r>
          </a:p>
        </p:txBody>
      </p:sp>
      <p:pic>
        <p:nvPicPr>
          <p:cNvPr id="368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26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0" y="6581775"/>
            <a:ext cx="891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r>
              <a:rPr lang="en-US" sz="1200" b="0"/>
              <a:t>Photo downloaded 5/12/10 from http://cruises.about.com/od/capetown/ig/Cape-Point/Cape-of-Good-Hope.htm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147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Repeating Scales</a:t>
            </a:r>
          </a:p>
        </p:txBody>
      </p:sp>
      <p:sp>
        <p:nvSpPr>
          <p:cNvPr id="37892" name="AutoShape 8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228600" y="1600200"/>
            <a:ext cx="51816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smtClean="0">
                <a:effectLst/>
              </a:rPr>
              <a:t>This is the Scottish coast</a:t>
            </a:r>
          </a:p>
          <a:p>
            <a:r>
              <a:rPr lang="en-US" sz="2800" smtClean="0">
                <a:effectLst/>
              </a:rPr>
              <a:t>All fractals are “self similar” – they have similar details at big scales and little scales</a:t>
            </a:r>
          </a:p>
          <a:p>
            <a:r>
              <a:rPr lang="en-US" sz="2800" smtClean="0">
                <a:effectLst/>
              </a:rPr>
              <a:t>Notice how the big bays are similar to the small bays, which are similar to the tiny inlets</a:t>
            </a:r>
          </a:p>
          <a:p>
            <a:endParaRPr lang="en-US" sz="2800" smtClean="0">
              <a:effectLst/>
            </a:endParaRPr>
          </a:p>
          <a:p>
            <a:endParaRPr lang="en-US" sz="2800" smtClean="0">
              <a:effectLst/>
            </a:endParaRP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1147763" y="6491288"/>
            <a:ext cx="7996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http://visitbritainnordic.wordpress.com/2009/06/09/british-history/</a:t>
            </a:r>
          </a:p>
        </p:txBody>
      </p:sp>
      <p:pic>
        <p:nvPicPr>
          <p:cNvPr id="3789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876800"/>
            <a:ext cx="25400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The Koch Curve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816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The Koch Curve has a fractal dimension of 1.26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7003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676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6574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2657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46482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Cantor Dust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Cantor Dust is created by removing the middle third of every line</a:t>
            </a:r>
          </a:p>
          <a:p>
            <a:r>
              <a:rPr lang="en-US" smtClean="0">
                <a:effectLst/>
              </a:rPr>
              <a:t>Cantor Dust has a fractal dimension of 0.63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3464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Sierpenski Carpet</a:t>
            </a:r>
          </a:p>
        </p:txBody>
      </p:sp>
      <p:sp>
        <p:nvSpPr>
          <p:cNvPr id="40963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40386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The Sierpenski Triangle is created by removing the middle third of each triangle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The fractal dimension is 1.59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409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552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4288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August Ferdinand Möbius</a:t>
            </a:r>
            <a:br>
              <a:rPr lang="en-US" smtClean="0"/>
            </a:br>
            <a:r>
              <a:rPr lang="en-US" sz="2800" smtClean="0"/>
              <a:t>(1790-1868)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r>
              <a:rPr lang="en-US" smtClean="0"/>
              <a:t>He discovered the Möbius strip when he was 68 years old</a:t>
            </a:r>
          </a:p>
          <a:p>
            <a:r>
              <a:rPr lang="en-US" smtClean="0"/>
              <a:t>An active astronomer and mathematician</a:t>
            </a:r>
          </a:p>
          <a:p>
            <a:r>
              <a:rPr lang="en-US" smtClean="0"/>
              <a:t>Was a loner who worked independently</a:t>
            </a:r>
          </a:p>
          <a:p>
            <a:endParaRPr lang="en-US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9083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4038600"/>
            <a:ext cx="3446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Möbius Strip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Möbius discovered this shape in 1858</a:t>
            </a:r>
          </a:p>
          <a:p>
            <a:r>
              <a:rPr lang="en-US" smtClean="0"/>
              <a:t>It was almost unknown until his papers were gone through after he died</a:t>
            </a:r>
          </a:p>
          <a:p>
            <a:r>
              <a:rPr lang="en-US" smtClean="0"/>
              <a:t>It is seen today in art and jewelry</a:t>
            </a:r>
          </a:p>
          <a:p>
            <a:r>
              <a:rPr lang="en-US" smtClean="0"/>
              <a:t>The “recycling” symbol is a Möbius strip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1422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Möbius Art</a:t>
            </a: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63738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Topology is the Core of Math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All of the math you normally do uses topology (without you knowing it)</a:t>
            </a:r>
          </a:p>
          <a:p>
            <a:r>
              <a:rPr lang="en-US" smtClean="0">
                <a:effectLst/>
              </a:rPr>
              <a:t>Math with real numbers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(like 3.5+2.2)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is a type of topology</a:t>
            </a:r>
          </a:p>
          <a:p>
            <a:r>
              <a:rPr lang="en-US" smtClean="0">
                <a:effectLst/>
              </a:rPr>
              <a:t>Topology is hard to describe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Möbius Inventions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181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459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609600" y="53340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r>
              <a:rPr lang="en-US" sz="1800" b="0"/>
              <a:t>The Möbius Strip, Clifford Pickover, Thunder’s Mouth Press, 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705600" cy="1139825"/>
          </a:xfrm>
        </p:spPr>
        <p:txBody>
          <a:bodyPr/>
          <a:lstStyle/>
          <a:p>
            <a:r>
              <a:rPr lang="en-US" smtClean="0"/>
              <a:t>Möbius Ants</a:t>
            </a:r>
            <a:br>
              <a:rPr lang="en-US" smtClean="0"/>
            </a:br>
            <a:r>
              <a:rPr lang="en-US" sz="2400" smtClean="0"/>
              <a:t>(M.C. 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172200" cy="2895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Said the ant to its friends: I declare!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This is a most vexing affair. 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We’ve been ‘round and ‘round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But all that we’ve found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Is the other side just isn’t there!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04800"/>
            <a:ext cx="29860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a Möbius Strip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the provided paper, cut out two strips</a:t>
            </a:r>
          </a:p>
          <a:p>
            <a:r>
              <a:rPr lang="en-US" smtClean="0"/>
              <a:t>Tape them together to form a ring but put in </a:t>
            </a:r>
            <a:r>
              <a:rPr lang="en-US" u="sng" smtClean="0"/>
              <a:t>one half-twist</a:t>
            </a:r>
            <a:r>
              <a:rPr lang="en-US" smtClean="0"/>
              <a:t> before you finish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Some Definitions of Topology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smtClean="0">
                <a:effectLst/>
              </a:rPr>
              <a:t>Topology is the mathematical study of the properties that are preserved through deformations, twistings, and stretchings of objects. Tearing, however, is not allowed.</a:t>
            </a:r>
            <a:endParaRPr lang="en-US" smtClean="0">
              <a:effectLst/>
            </a:endParaRPr>
          </a:p>
          <a:p>
            <a:endParaRPr lang="en-US" smtClean="0">
              <a:effectLst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57200" y="3505200"/>
            <a:ext cx="4343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b="0"/>
              <a:t>It is the modern version of geometry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pic>
        <p:nvPicPr>
          <p:cNvPr id="18437" name="Picture 11" descr="Mug_and_Torus_morp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152400" y="6477000"/>
            <a:ext cx="830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http://upload.wikimedia.org/wikipedia/commons/2/26/Mug_and_Torus_morph.gif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5029200" y="5867400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The cup and the donut are topologically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Topological Objects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Topologists study objects like these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541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55626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A </a:t>
            </a:r>
            <a:r>
              <a:rPr lang="en-US" sz="1600">
                <a:hlinkClick r:id="rId3" tooltip="Möbius strip"/>
              </a:rPr>
              <a:t>Möbius strip</a:t>
            </a:r>
            <a:r>
              <a:rPr lang="en-US" sz="1600"/>
              <a:t>, an object with only one surface and one edge.</a:t>
            </a:r>
          </a:p>
        </p:txBody>
      </p:sp>
      <p:pic>
        <p:nvPicPr>
          <p:cNvPr id="19462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5181600" y="5562600"/>
            <a:ext cx="396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A Klein Bottle, a surface in four dimensions with only one side. It passes through itself in the fourth dimension.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Georg Cantor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30725"/>
          </a:xfrm>
        </p:spPr>
        <p:txBody>
          <a:bodyPr/>
          <a:lstStyle/>
          <a:p>
            <a:r>
              <a:rPr lang="en-US" smtClean="0"/>
              <a:t>Developed the basis of set theory</a:t>
            </a:r>
          </a:p>
          <a:p>
            <a:r>
              <a:rPr lang="en-US" smtClean="0"/>
              <a:t>Was the first person to formally describe infinity</a:t>
            </a:r>
          </a:p>
          <a:p>
            <a:r>
              <a:rPr lang="en-US" smtClean="0"/>
              <a:t>His ideas were ridiculed and he was called a “scientific charlatan”, a “renegade”, and a “corruptor of  youth”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239963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858000" y="37338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r>
              <a:rPr lang="en-US" sz="1800"/>
              <a:t>Georg Cantor</a:t>
            </a:r>
          </a:p>
          <a:p>
            <a:pPr algn="ctr"/>
            <a:r>
              <a:rPr lang="en-US" sz="1800"/>
              <a:t>1845-1918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85800" y="62484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http://commons.wikimedia.org/wiki/File:Georg_Cantor.jpg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Many Integers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181600" cy="4530725"/>
          </a:xfrm>
        </p:spPr>
        <p:txBody>
          <a:bodyPr/>
          <a:lstStyle/>
          <a:p>
            <a:r>
              <a:rPr lang="en-US" smtClean="0"/>
              <a:t>Compare the set of positive integers with the set of even positive integers. Which set is larger?</a:t>
            </a:r>
          </a:p>
          <a:p>
            <a:r>
              <a:rPr lang="en-US" smtClean="0"/>
              <a:t>Notice that every integer can be paired with an even integer</a:t>
            </a:r>
          </a:p>
          <a:p>
            <a:r>
              <a:rPr lang="en-US" smtClean="0"/>
              <a:t>The two sets have the same </a:t>
            </a:r>
            <a:r>
              <a:rPr lang="en-US" i="1" smtClean="0"/>
              <a:t>cardinality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21594" name="Group 90"/>
          <p:cNvGraphicFramePr>
            <a:graphicFrameLocks noGrp="1"/>
          </p:cNvGraphicFramePr>
          <p:nvPr/>
        </p:nvGraphicFramePr>
        <p:xfrm>
          <a:off x="5715000" y="1676400"/>
          <a:ext cx="2971800" cy="4257675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Even Positive Integers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All Positive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Integers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. .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 pitchFamily="34" charset="0"/>
                          <a:ea typeface="ＭＳ Ｐゴシック" pitchFamily="-108" charset="-128"/>
                        </a:rPr>
                        <a:t>. .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F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Many Rational Numbers?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334000" cy="3276600"/>
          </a:xfrm>
        </p:spPr>
        <p:txBody>
          <a:bodyPr/>
          <a:lstStyle/>
          <a:p>
            <a:r>
              <a:rPr lang="en-US" smtClean="0"/>
              <a:t>List the rational numbers in a pattern like this</a:t>
            </a:r>
          </a:p>
          <a:p>
            <a:r>
              <a:rPr lang="en-US" smtClean="0"/>
              <a:t>The red line will eventually touch every rational number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717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81000" y="4495800"/>
            <a:ext cx="876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200" b="0"/>
              <a:t>If you number them 1, 2, 3, 4, …  then you can see the rational numbers have the same cardinality as the integers</a:t>
            </a:r>
          </a:p>
          <a:p>
            <a:endParaRPr lang="en-US" sz="3200" b="0"/>
          </a:p>
          <a:p>
            <a:r>
              <a:rPr lang="en-US" sz="1600" b="0"/>
              <a:t>http://www.math.hmc.edu/funfacts/ffiles/30001.3-4.shtml</a:t>
            </a:r>
          </a:p>
          <a:p>
            <a:pPr>
              <a:buFont typeface="Arial" charset="0"/>
              <a:buChar char="•"/>
            </a:pPr>
            <a:endParaRPr lang="en-US" sz="3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Many Real Numbers?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705600" cy="4530725"/>
          </a:xfrm>
        </p:spPr>
        <p:txBody>
          <a:bodyPr/>
          <a:lstStyle/>
          <a:p>
            <a:r>
              <a:rPr lang="en-US" smtClean="0"/>
              <a:t>If the real numbers have the same cardinality as the integers, you can list them all</a:t>
            </a:r>
          </a:p>
          <a:p>
            <a:r>
              <a:rPr lang="en-US" smtClean="0"/>
              <a:t>Cantor discovered this </a:t>
            </a:r>
            <a:r>
              <a:rPr lang="en-US" i="1" smtClean="0"/>
              <a:t>diagonal slash</a:t>
            </a:r>
            <a:r>
              <a:rPr lang="en-US" smtClean="0"/>
              <a:t>. Subtract one from each green digit to get the purple number</a:t>
            </a:r>
          </a:p>
          <a:p>
            <a:r>
              <a:rPr lang="en-US" smtClean="0"/>
              <a:t>The purple number isn’t on the list. The real numbers are more infinite than infinity! 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930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667000" y="6519863"/>
            <a:ext cx="609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9pPr>
          </a:lstStyle>
          <a:p>
            <a:r>
              <a:rPr lang="en-US" sz="1600" b="0"/>
              <a:t>http://www.math.hmc.edu/funfacts/ffiles/30001.4.shtml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Geometry and 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sz="2800" smtClean="0"/>
              <a:t>A line is a set of points that satisfy a linear equation in two dimensions</a:t>
            </a:r>
          </a:p>
          <a:p>
            <a:r>
              <a:rPr lang="en-US" sz="2800" smtClean="0"/>
              <a:t>A plane is a set of points that satisfy a linear equation in three dimensions</a:t>
            </a:r>
          </a:p>
          <a:p>
            <a:r>
              <a:rPr lang="en-US" sz="2800" smtClean="0"/>
              <a:t>Armed with this new set theory, Felix Klein (1849-1925) and others developed a new geometry that merged Euclidean and Cartesian forms</a:t>
            </a:r>
          </a:p>
          <a:p>
            <a:r>
              <a:rPr lang="en-US" sz="2800" smtClean="0"/>
              <a:t>Klein wrote: “No one shall expel us from the Paradise that Cantor has created”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2287</TotalTime>
  <Words>814</Words>
  <Application>Microsoft Office PowerPoint</Application>
  <PresentationFormat>On-screen Show (4:3)</PresentationFormat>
  <Paragraphs>111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Globe</vt:lpstr>
      <vt:lpstr>What is a Line?</vt:lpstr>
      <vt:lpstr>Topology is the Core of Math </vt:lpstr>
      <vt:lpstr>Some Definitions of Topology</vt:lpstr>
      <vt:lpstr>Topological Objects</vt:lpstr>
      <vt:lpstr>Georg Cantor</vt:lpstr>
      <vt:lpstr>How Many Integers are There?</vt:lpstr>
      <vt:lpstr>How Many Rational Numbers?</vt:lpstr>
      <vt:lpstr>How Many Real Numbers?</vt:lpstr>
      <vt:lpstr>Geometry and Set Theory</vt:lpstr>
      <vt:lpstr>Dimension</vt:lpstr>
      <vt:lpstr>How Long is a Coastline?</vt:lpstr>
      <vt:lpstr>Fractal Dimension</vt:lpstr>
      <vt:lpstr>Repeating Scales</vt:lpstr>
      <vt:lpstr>The Koch Curve</vt:lpstr>
      <vt:lpstr>Cantor Dust</vt:lpstr>
      <vt:lpstr>Sierpenski Carpet</vt:lpstr>
      <vt:lpstr>August Ferdinand Möbius (1790-1868)</vt:lpstr>
      <vt:lpstr>The Möbius Strip</vt:lpstr>
      <vt:lpstr>Möbius Art</vt:lpstr>
      <vt:lpstr>Möbius Inventions</vt:lpstr>
      <vt:lpstr>Möbius Ants (M.C. Esher)</vt:lpstr>
      <vt:lpstr>Make a Möbius Strip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57</cp:revision>
  <cp:lastPrinted>2009-04-22T19:24:48Z</cp:lastPrinted>
  <dcterms:created xsi:type="dcterms:W3CDTF">2010-01-13T15:52:06Z</dcterms:created>
  <dcterms:modified xsi:type="dcterms:W3CDTF">2011-01-15T05:46:36Z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